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720263" cy="6480175"/>
  <p:notesSz cx="6480175" cy="97202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14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728663" y="2012950"/>
            <a:ext cx="8262936" cy="13890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6786563" y="782638"/>
            <a:ext cx="1920875" cy="500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020763" y="782638"/>
            <a:ext cx="5613400" cy="500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68350" y="4164013"/>
            <a:ext cx="8261350" cy="1287462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68350" y="2746375"/>
            <a:ext cx="8261350" cy="1417637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1020763" y="1960563"/>
            <a:ext cx="3767137" cy="3825875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4" name="Shape 14"/>
          <p:cNvSpPr txBox="1">
            <a:spLocks noGrp="1"/>
          </p:cNvSpPr>
          <p:nvPr>
            <p:ph type="body" idx="2"/>
          </p:nvPr>
        </p:nvSpPr>
        <p:spPr>
          <a:xfrm>
            <a:off x="4940300" y="1960563"/>
            <a:ext cx="3767137" cy="3825875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85775" y="258763"/>
            <a:ext cx="8748713" cy="1081087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7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5775" y="2055813"/>
            <a:ext cx="4295775" cy="3732211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4937125" y="1450975"/>
            <a:ext cx="4297362" cy="604837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4"/>
          </p:nvPr>
        </p:nvSpPr>
        <p:spPr>
          <a:xfrm>
            <a:off x="4937125" y="2055813"/>
            <a:ext cx="4297362" cy="3732211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85775" y="258763"/>
            <a:ext cx="3198813" cy="1096962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800475" y="258763"/>
            <a:ext cx="5434012" cy="5529262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85775" y="1355725"/>
            <a:ext cx="3198813" cy="44323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905000" y="4535488"/>
            <a:ext cx="5832475" cy="536575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905000" y="579438"/>
            <a:ext cx="5832475" cy="3887787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pPr lvl="0"/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1905000" y="5072063"/>
            <a:ext cx="5832475" cy="76041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720725" y="1801813"/>
            <a:ext cx="8637588" cy="4316411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headEnd type="none" w="med" len="med"/>
            <a:tailEnd type="none" w="med" len="med"/>
          </a:ln>
        </p:spPr>
        <p:txBody>
          <a:bodyPr lIns="0" tIns="0" rIns="0" bIns="0" anchor="ctr" anchorCtr="1"/>
          <a:lstStyle>
            <a:defPPr/>
            <a:lvl1pPr lvl="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marL="742950" lvl="1" indent="-28575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marL="1143000" lvl="2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marL="1600200" lvl="3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marL="2057400" lvl="4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marL="2514600" lvl="5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marL="2971800" lvl="6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marL="3429000" lvl="7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marL="3886200" lvl="8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endParaRPr sz="2400">
              <a:solidFill>
                <a:srgbClr val="000000"/>
              </a:solidFill>
              <a:latin typeface="Thorndale"/>
              <a:ea typeface="Thorndale"/>
              <a:cs typeface="Thorndale"/>
            </a:endParaRPr>
          </a:p>
        </p:txBody>
      </p:sp>
      <p:sp>
        <p:nvSpPr>
          <p:cNvPr id="3" name="Shape 3"/>
          <p:cNvSpPr txBox="1">
            <a:spLocks noGrp="1"/>
          </p:cNvSpPr>
          <p:nvPr>
            <p:ph type="title"/>
          </p:nvPr>
        </p:nvSpPr>
        <p:spPr>
          <a:xfrm>
            <a:off x="1020763" y="782638"/>
            <a:ext cx="7686675" cy="9604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/>
          <a:lstStyle/>
          <a:p>
            <a:pPr lvl="0"/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1020763" y="1960563"/>
            <a:ext cx="7686675" cy="38258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" name="Shape 5"/>
          <p:cNvSpPr/>
          <p:nvPr/>
        </p:nvSpPr>
        <p:spPr>
          <a:xfrm>
            <a:off x="360363" y="360363"/>
            <a:ext cx="161924" cy="700087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srgbClr val="000000"/>
              </a:solidFill>
              <a:latin typeface="Thorndale"/>
              <a:ea typeface="Thorndale"/>
              <a:cs typeface="Thorndale"/>
            </a:endParaRPr>
          </a:p>
        </p:txBody>
      </p:sp>
      <p:sp>
        <p:nvSpPr>
          <p:cNvPr id="6" name="Shape 6"/>
          <p:cNvSpPr/>
          <p:nvPr/>
        </p:nvSpPr>
        <p:spPr>
          <a:xfrm>
            <a:off x="360363" y="2173288"/>
            <a:ext cx="161924" cy="700086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srgbClr val="000000"/>
              </a:solidFill>
              <a:latin typeface="Thorndale"/>
              <a:ea typeface="Thorndale"/>
              <a:cs typeface="Thorndale"/>
            </a:endParaRPr>
          </a:p>
        </p:txBody>
      </p:sp>
      <p:sp>
        <p:nvSpPr>
          <p:cNvPr id="7" name="Shape 7"/>
          <p:cNvSpPr/>
          <p:nvPr/>
        </p:nvSpPr>
        <p:spPr>
          <a:xfrm>
            <a:off x="360363" y="1249363"/>
            <a:ext cx="161924" cy="700087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srgbClr val="000000"/>
              </a:solidFill>
              <a:latin typeface="Thorndale"/>
              <a:ea typeface="Thorndale"/>
              <a:cs typeface="Thorndal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defPPr/>
      <a:lvl1pPr lvl="0" algn="ctr">
        <a:defRPr sz="4400" b="1">
          <a:solidFill>
            <a:srgbClr val="333333"/>
          </a:solidFill>
          <a:latin typeface="Albany"/>
          <a:ea typeface="Albany"/>
          <a:cs typeface="Albany"/>
        </a:defRPr>
      </a:lvl1pPr>
      <a:lvl2pPr lvl="1" algn="ctr">
        <a:defRPr sz="4400" b="1">
          <a:solidFill>
            <a:srgbClr val="333333"/>
          </a:solidFill>
          <a:latin typeface="Albany"/>
          <a:ea typeface="Albany"/>
          <a:cs typeface="Albany"/>
        </a:defRPr>
      </a:lvl2pPr>
      <a:lvl3pPr lvl="2" algn="ctr">
        <a:defRPr sz="4400" b="1">
          <a:solidFill>
            <a:srgbClr val="333333"/>
          </a:solidFill>
          <a:latin typeface="Albany"/>
          <a:ea typeface="Albany"/>
          <a:cs typeface="Albany"/>
        </a:defRPr>
      </a:lvl3pPr>
      <a:lvl4pPr lvl="3" algn="ctr">
        <a:defRPr sz="4400" b="1">
          <a:solidFill>
            <a:srgbClr val="333333"/>
          </a:solidFill>
          <a:latin typeface="Albany"/>
          <a:ea typeface="Albany"/>
          <a:cs typeface="Albany"/>
        </a:defRPr>
      </a:lvl4pPr>
      <a:lvl5pPr lvl="4" algn="ctr">
        <a:defRPr sz="4400" b="1">
          <a:solidFill>
            <a:srgbClr val="333333"/>
          </a:solidFill>
          <a:latin typeface="Albany"/>
          <a:ea typeface="Albany"/>
          <a:cs typeface="Albany"/>
        </a:defRPr>
      </a:lvl5pPr>
      <a:lvl6pPr marL="457200" lvl="5" indent="0" algn="ctr">
        <a:defRPr sz="4400" b="1">
          <a:solidFill>
            <a:srgbClr val="333333"/>
          </a:solidFill>
          <a:latin typeface="Albany"/>
          <a:ea typeface="Albany"/>
          <a:cs typeface="Albany"/>
        </a:defRPr>
      </a:lvl6pPr>
      <a:lvl7pPr marL="914400" lvl="6" indent="0" algn="ctr">
        <a:defRPr sz="4400" b="1">
          <a:solidFill>
            <a:srgbClr val="333333"/>
          </a:solidFill>
          <a:latin typeface="Albany"/>
          <a:ea typeface="Albany"/>
          <a:cs typeface="Albany"/>
        </a:defRPr>
      </a:lvl7pPr>
      <a:lvl8pPr marL="1371600" lvl="7" indent="0" algn="ctr">
        <a:defRPr sz="4400" b="1">
          <a:solidFill>
            <a:srgbClr val="333333"/>
          </a:solidFill>
          <a:latin typeface="Albany"/>
          <a:ea typeface="Albany"/>
          <a:cs typeface="Albany"/>
        </a:defRPr>
      </a:lvl8pPr>
      <a:lvl9pPr marL="1828800" lvl="8" indent="0" algn="ctr">
        <a:defRPr sz="4400" b="1">
          <a:solidFill>
            <a:srgbClr val="333333"/>
          </a:solidFill>
          <a:latin typeface="Albany"/>
          <a:ea typeface="Albany"/>
          <a:cs typeface="Albany"/>
        </a:defRPr>
      </a:lvl9pPr>
    </p:titleStyle>
    <p:bodyStyle>
      <a:defPPr/>
      <a:lvl1pPr marL="342900" lvl="0" indent="-342900" algn="l">
        <a:buChar char="•"/>
        <a:defRPr sz="3200">
          <a:solidFill>
            <a:srgbClr val="000000"/>
          </a:solidFill>
          <a:latin typeface="Albany"/>
          <a:ea typeface="Albany"/>
          <a:cs typeface="Albany"/>
        </a:defRPr>
      </a:lvl1pPr>
      <a:lvl2pPr marL="742950" lvl="1" indent="-285750" algn="l">
        <a:buChar char="–"/>
        <a:defRPr sz="2800">
          <a:solidFill>
            <a:schemeClr val="tx1"/>
          </a:solidFill>
          <a:latin typeface="Arial"/>
          <a:ea typeface="Arial"/>
          <a:cs typeface="Arial"/>
        </a:defRPr>
      </a:lvl2pPr>
      <a:lvl3pPr marL="1143000" lvl="2" indent="-228600" algn="l">
        <a:buChar char="•"/>
        <a:defRPr sz="2400">
          <a:solidFill>
            <a:schemeClr val="tx1"/>
          </a:solidFill>
          <a:latin typeface="Arial"/>
          <a:ea typeface="Arial"/>
          <a:cs typeface="Arial"/>
        </a:defRPr>
      </a:lvl3pPr>
      <a:lvl4pPr marL="1600200" lvl="3" indent="-228600" algn="l">
        <a:buChar char="–"/>
        <a:defRPr sz="2000">
          <a:solidFill>
            <a:schemeClr val="tx1"/>
          </a:solidFill>
          <a:latin typeface="Arial"/>
          <a:ea typeface="Arial"/>
          <a:cs typeface="Arial"/>
        </a:defRPr>
      </a:lvl4pPr>
      <a:lvl5pPr marL="2057400" lvl="4" indent="-228600" algn="l">
        <a:buChar char="»"/>
        <a:defRPr sz="2000">
          <a:solidFill>
            <a:schemeClr val="tx1"/>
          </a:solidFill>
          <a:latin typeface="Arial"/>
          <a:ea typeface="Arial"/>
          <a:cs typeface="Arial"/>
        </a:defRPr>
      </a:lvl5pPr>
      <a:lvl6pPr marL="2514600" lvl="5" indent="-228600" algn="l">
        <a:buChar char="»"/>
        <a:defRPr sz="2000">
          <a:solidFill>
            <a:schemeClr val="tx1"/>
          </a:solidFill>
          <a:latin typeface="Arial"/>
          <a:ea typeface="Arial"/>
          <a:cs typeface="Arial"/>
        </a:defRPr>
      </a:lvl6pPr>
      <a:lvl7pPr marL="2971800" lvl="6" indent="-228600" algn="l">
        <a:buChar char="»"/>
        <a:defRPr sz="2000">
          <a:solidFill>
            <a:schemeClr val="tx1"/>
          </a:solidFill>
          <a:latin typeface="Arial"/>
          <a:ea typeface="Arial"/>
          <a:cs typeface="Arial"/>
        </a:defRPr>
      </a:lvl7pPr>
      <a:lvl8pPr marL="3429000" lvl="7" indent="-228600" algn="l">
        <a:buChar char="»"/>
        <a:defRPr sz="2000">
          <a:solidFill>
            <a:schemeClr val="tx1"/>
          </a:solidFill>
          <a:latin typeface="Arial"/>
          <a:ea typeface="Arial"/>
          <a:cs typeface="Arial"/>
        </a:defRPr>
      </a:lvl8pPr>
      <a:lvl9pPr marL="3886200" lvl="8" indent="-228600" algn="l">
        <a:buChar char="»"/>
        <a:defRPr sz="2000">
          <a:solidFill>
            <a:schemeClr val="tx1"/>
          </a:solidFill>
          <a:latin typeface="Arial"/>
          <a:ea typeface="Arial"/>
          <a:cs typeface="Arial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subTitle" idx="4294967295"/>
          </p:nvPr>
        </p:nvSpPr>
        <p:spPr>
          <a:xfrm>
            <a:off x="3779838" y="1798638"/>
            <a:ext cx="5545137" cy="3529011"/>
          </a:xfrm>
          <a:prstGeom prst="rect">
            <a:avLst/>
          </a:prstGeom>
        </p:spPr>
        <p:txBody>
          <a:bodyPr anchor="ctr"/>
          <a:lstStyle>
            <a:defPPr/>
            <a:lvl1pPr lvl="0"/>
          </a:lstStyle>
          <a:p>
            <a:pPr marL="0" indent="0" algn="ctr">
              <a:buNone/>
            </a:pPr>
            <a:r>
              <a:rPr sz="3000" b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Собрание собственников помещений многоквартирного дома в ГИС ЖКХ</a:t>
            </a:r>
          </a:p>
        </p:txBody>
      </p:sp>
      <p:sp>
        <p:nvSpPr>
          <p:cNvPr id="46" name="Shape 46"/>
          <p:cNvSpPr/>
          <p:nvPr/>
        </p:nvSpPr>
        <p:spPr>
          <a:xfrm>
            <a:off x="693738" y="1798638"/>
            <a:ext cx="7666036" cy="4319586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296"/>
              <a:gd name="ODFBottom" fmla="val 12000"/>
              <a:gd name="ODFWidth" fmla="val 21296"/>
              <a:gd name="ODFHeight" fmla="val 12000"/>
            </a:gdLst>
            <a:ahLst/>
            <a:cxnLst/>
            <a:rect l="OXMLTextRectL" t="OXMLTextRectT" r="OXMLTextRectR" b="OXMLTextRectB"/>
            <a:pathLst>
              <a:path w="21296" h="12000">
                <a:moveTo>
                  <a:pt x="6481" y="0"/>
                </a:moveTo>
                <a:cubicBezTo>
                  <a:pt x="6481" y="12000"/>
                  <a:pt x="21296" y="12000"/>
                  <a:pt x="21296" y="12000"/>
                </a:cubicBezTo>
                <a:lnTo>
                  <a:pt x="0" y="12000"/>
                </a:lnTo>
                <a:lnTo>
                  <a:pt x="0" y="0"/>
                </a:lnTo>
                <a:close/>
              </a:path>
            </a:pathLst>
          </a:custGeom>
          <a:solidFill>
            <a:srgbClr val="00B8FF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srgbClr val="FFFFFF"/>
              </a:solidFill>
              <a:latin typeface="Albany"/>
              <a:ea typeface="Albany"/>
              <a:cs typeface="Albany"/>
            </a:endParaRPr>
          </a:p>
        </p:txBody>
      </p:sp>
      <p:pic>
        <p:nvPicPr>
          <p:cNvPr id="48" name="Shape 48"/>
          <p:cNvPicPr/>
          <p:nvPr/>
        </p:nvPicPr>
        <p:blipFill>
          <a:blip r:embed="rId2"/>
          <a:stretch/>
        </p:blipFill>
        <p:spPr>
          <a:xfrm>
            <a:off x="5940425" y="71438"/>
            <a:ext cx="3384550" cy="1690686"/>
          </a:xfrm>
          <a:prstGeom prst="rect">
            <a:avLst/>
          </a:prstGeom>
          <a:ln>
            <a:noFill/>
          </a:ln>
        </p:spPr>
      </p:pic>
      <p:sp>
        <p:nvSpPr>
          <p:cNvPr id="49" name="Shape 49"/>
          <p:cNvSpPr/>
          <p:nvPr/>
        </p:nvSpPr>
        <p:spPr>
          <a:xfrm>
            <a:off x="693738" y="71438"/>
            <a:ext cx="3375025" cy="16906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1443038" y="455613"/>
            <a:ext cx="2625725" cy="92233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algn="ctr"/>
            <a:r>
              <a:rPr b="1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Государственная </a:t>
            </a:r>
          </a:p>
          <a:p>
            <a:pPr algn="ctr"/>
            <a:r>
              <a:rPr b="1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жилищная инспекция Самарской области</a:t>
            </a:r>
          </a:p>
        </p:txBody>
      </p:sp>
      <p:pic>
        <p:nvPicPr>
          <p:cNvPr id="52" name="Shape 52"/>
          <p:cNvPicPr/>
          <p:nvPr/>
        </p:nvPicPr>
        <p:blipFill>
          <a:blip r:embed="rId3"/>
          <a:stretch/>
        </p:blipFill>
        <p:spPr>
          <a:xfrm>
            <a:off x="755650" y="106363"/>
            <a:ext cx="720725" cy="904875"/>
          </a:xfrm>
          <a:prstGeom prst="rect">
            <a:avLst/>
          </a:prstGeom>
          <a:ln>
            <a:noFill/>
          </a:ln>
        </p:spPr>
      </p:pic>
      <p:sp>
        <p:nvSpPr>
          <p:cNvPr id="53" name="Shape 53"/>
          <p:cNvSpPr/>
          <p:nvPr/>
        </p:nvSpPr>
        <p:spPr>
          <a:xfrm>
            <a:off x="5940425" y="71438"/>
            <a:ext cx="3395662" cy="16906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/>
          <p:nvPr/>
        </p:nvPicPr>
        <p:blipFill>
          <a:blip r:embed="rId2"/>
          <a:stretch/>
        </p:blipFill>
        <p:spPr>
          <a:xfrm>
            <a:off x="4502775" y="3116875"/>
            <a:ext cx="4858628" cy="2991232"/>
          </a:xfrm>
          <a:prstGeom prst="rect">
            <a:avLst/>
          </a:prstGeom>
        </p:spPr>
      </p:pic>
      <p:sp>
        <p:nvSpPr>
          <p:cNvPr id="149" name="Shape 149"/>
          <p:cNvSpPr/>
          <p:nvPr/>
        </p:nvSpPr>
        <p:spPr>
          <a:xfrm>
            <a:off x="693738" y="71438"/>
            <a:ext cx="3375025" cy="16906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51" name="Shape 151"/>
          <p:cNvPicPr/>
          <p:nvPr/>
        </p:nvPicPr>
        <p:blipFill>
          <a:blip r:embed="rId3"/>
          <a:stretch/>
        </p:blipFill>
        <p:spPr>
          <a:xfrm>
            <a:off x="755650" y="106363"/>
            <a:ext cx="720725" cy="904875"/>
          </a:xfrm>
          <a:prstGeom prst="rect">
            <a:avLst/>
          </a:prstGeom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1443038" y="455613"/>
            <a:ext cx="2625725" cy="92233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algn="ctr"/>
            <a:r>
              <a:rPr b="1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Государственная </a:t>
            </a:r>
          </a:p>
          <a:p>
            <a:pPr algn="ctr"/>
            <a:r>
              <a:rPr b="1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жилищная инспекция Самарской области</a:t>
            </a:r>
          </a:p>
        </p:txBody>
      </p:sp>
      <p:pic>
        <p:nvPicPr>
          <p:cNvPr id="154" name="Shape 154"/>
          <p:cNvPicPr/>
          <p:nvPr/>
        </p:nvPicPr>
        <p:blipFill>
          <a:blip r:embed="rId4"/>
          <a:stretch/>
        </p:blipFill>
        <p:spPr>
          <a:xfrm>
            <a:off x="5940425" y="71438"/>
            <a:ext cx="3384550" cy="1690686"/>
          </a:xfrm>
          <a:prstGeom prst="rect">
            <a:avLst/>
          </a:prstGeom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1259731" y="1905223"/>
            <a:ext cx="7560840" cy="369331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vert="horz" wrap="square" lIns="91440" tIns="45720" rIns="91440" bIns="45720" anchor="t">
            <a:spAutoFit/>
          </a:bodyPr>
          <a:lstStyle/>
          <a:p>
            <a:pPr algn="l"/>
            <a:r>
              <a:rPr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Инициатор первого общего собрания собственников = администратор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1062018" y="2583387"/>
            <a:ext cx="4760443" cy="203132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algn="l"/>
            <a:r>
              <a:rPr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1) формирует повестку дня;</a:t>
            </a:r>
          </a:p>
          <a:p>
            <a:pPr algn="l"/>
            <a:endParaRPr b="1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l"/>
            <a:r>
              <a:rPr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2) размещает в ГИС ЖКХ сообщение о проведении собрания;</a:t>
            </a:r>
          </a:p>
          <a:p>
            <a:pPr algn="l"/>
            <a:endParaRPr b="1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l"/>
            <a:r>
              <a:rPr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3) принимает и вносит в ГИС ЖКХ решения собственников.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/>
          <p:nvPr/>
        </p:nvPicPr>
        <p:blipFill>
          <a:blip r:embed="rId2"/>
          <a:stretch/>
        </p:blipFill>
        <p:spPr>
          <a:xfrm>
            <a:off x="5940425" y="71438"/>
            <a:ext cx="3384550" cy="1690686"/>
          </a:xfrm>
          <a:prstGeom prst="rect">
            <a:avLst/>
          </a:prstGeom>
          <a:ln>
            <a:noFill/>
          </a:ln>
        </p:spPr>
      </p:pic>
      <p:sp>
        <p:nvSpPr>
          <p:cNvPr id="160" name="Shape 160"/>
          <p:cNvSpPr/>
          <p:nvPr/>
        </p:nvSpPr>
        <p:spPr>
          <a:xfrm>
            <a:off x="693738" y="71438"/>
            <a:ext cx="3375025" cy="16906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1443038" y="455613"/>
            <a:ext cx="2625725" cy="92233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algn="ctr"/>
            <a:r>
              <a:rPr b="1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Государственная </a:t>
            </a:r>
          </a:p>
          <a:p>
            <a:pPr algn="ctr"/>
            <a:r>
              <a:rPr b="1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жилищная инспекция Самарской области</a:t>
            </a:r>
          </a:p>
        </p:txBody>
      </p:sp>
      <p:pic>
        <p:nvPicPr>
          <p:cNvPr id="163" name="Shape 163"/>
          <p:cNvPicPr/>
          <p:nvPr/>
        </p:nvPicPr>
        <p:blipFill>
          <a:blip r:embed="rId3"/>
          <a:stretch/>
        </p:blipFill>
        <p:spPr>
          <a:xfrm>
            <a:off x="755650" y="106363"/>
            <a:ext cx="720725" cy="904875"/>
          </a:xfrm>
          <a:prstGeom prst="rect">
            <a:avLst/>
          </a:prstGeom>
          <a:ln>
            <a:noFill/>
          </a:ln>
        </p:spPr>
      </p:pic>
      <p:pic>
        <p:nvPicPr>
          <p:cNvPr id="165" name="Shape 165"/>
          <p:cNvPicPr/>
          <p:nvPr/>
        </p:nvPicPr>
        <p:blipFill>
          <a:blip r:embed="rId4"/>
          <a:stretch/>
        </p:blipFill>
        <p:spPr>
          <a:xfrm>
            <a:off x="697209" y="1797050"/>
            <a:ext cx="8699426" cy="46416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/>
          <p:nvPr/>
        </p:nvPicPr>
        <p:blipFill>
          <a:blip r:embed="rId2"/>
          <a:stretch/>
        </p:blipFill>
        <p:spPr>
          <a:xfrm>
            <a:off x="755675" y="28653"/>
            <a:ext cx="3395662" cy="1712912"/>
          </a:xfrm>
          <a:prstGeom prst="rect">
            <a:avLst/>
          </a:prstGeom>
          <a:ln>
            <a:noFill/>
          </a:ln>
        </p:spPr>
      </p:pic>
      <p:pic>
        <p:nvPicPr>
          <p:cNvPr id="170" name="Shape 170"/>
          <p:cNvPicPr/>
          <p:nvPr/>
        </p:nvPicPr>
        <p:blipFill>
          <a:blip r:embed="rId3"/>
          <a:stretch/>
        </p:blipFill>
        <p:spPr>
          <a:xfrm>
            <a:off x="971699" y="431084"/>
            <a:ext cx="719138" cy="908050"/>
          </a:xfrm>
          <a:prstGeom prst="rect">
            <a:avLst/>
          </a:prstGeom>
          <a:ln>
            <a:noFill/>
          </a:ln>
        </p:spPr>
      </p:pic>
      <p:pic>
        <p:nvPicPr>
          <p:cNvPr id="172" name="Shape 172"/>
          <p:cNvPicPr/>
          <p:nvPr/>
        </p:nvPicPr>
        <p:blipFill>
          <a:blip r:embed="rId4"/>
          <a:stretch/>
        </p:blipFill>
        <p:spPr>
          <a:xfrm>
            <a:off x="1619771" y="363615"/>
            <a:ext cx="2620962" cy="1042988"/>
          </a:xfrm>
          <a:prstGeom prst="rect">
            <a:avLst/>
          </a:prstGeom>
          <a:ln>
            <a:noFill/>
          </a:ln>
        </p:spPr>
      </p:pic>
      <p:pic>
        <p:nvPicPr>
          <p:cNvPr id="174" name="Shape 174"/>
          <p:cNvPicPr/>
          <p:nvPr/>
        </p:nvPicPr>
        <p:blipFill>
          <a:blip r:embed="rId5"/>
          <a:stretch/>
        </p:blipFill>
        <p:spPr>
          <a:xfrm>
            <a:off x="5940251" y="61645"/>
            <a:ext cx="3389312" cy="1689100"/>
          </a:xfrm>
          <a:prstGeom prst="rect">
            <a:avLst/>
          </a:prstGeom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780074" y="2592015"/>
            <a:ext cx="8596699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Полезная и достоверная информация о деятельности </a:t>
            </a:r>
          </a:p>
          <a:p>
            <a:pPr algn="ctr"/>
            <a:r>
              <a:rPr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ГЖИ Самарской области и новостях ЖКХ</a:t>
            </a:r>
          </a:p>
          <a:p>
            <a:pPr algn="ctr"/>
            <a:endParaRPr b="1">
              <a:solidFill>
                <a:srgbClr val="FF0000"/>
              </a:solidFill>
              <a:latin typeface="Arial"/>
              <a:ea typeface="Arial"/>
              <a:cs typeface="Arial"/>
            </a:endParaRPr>
          </a:p>
          <a:p>
            <a:pPr algn="ctr"/>
            <a:endParaRPr b="1">
              <a:solidFill>
                <a:schemeClr val="accent1"/>
              </a:solidFill>
              <a:latin typeface="Arial"/>
              <a:ea typeface="Arial"/>
              <a:cs typeface="Arial"/>
            </a:endParaRPr>
          </a:p>
          <a:p>
            <a:pPr algn="ctr"/>
            <a:r>
              <a:rPr b="1">
                <a:solidFill>
                  <a:schemeClr val="tx1"/>
                </a:solidFill>
                <a:latin typeface="Arial"/>
                <a:ea typeface="Arial"/>
                <a:cs typeface="Arial"/>
              </a:rPr>
              <a:t>Телеграм-канал:  </a:t>
            </a:r>
            <a:r>
              <a:rPr b="1" u="sng">
                <a:solidFill>
                  <a:schemeClr val="tx1"/>
                </a:solidFill>
                <a:latin typeface="Arial"/>
                <a:ea typeface="Arial"/>
                <a:cs typeface="Arial"/>
              </a:rPr>
              <a:t>https://t.me/GZHISamara</a:t>
            </a:r>
          </a:p>
          <a:p>
            <a:pPr algn="ctr"/>
            <a:r>
              <a:rPr b="1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	 </a:t>
            </a:r>
          </a:p>
          <a:p>
            <a:pPr algn="ctr"/>
            <a:r>
              <a:rPr b="1">
                <a:solidFill>
                  <a:schemeClr val="accent1"/>
                </a:solidFill>
                <a:latin typeface="Arial"/>
                <a:ea typeface="Arial"/>
                <a:cs typeface="Arial"/>
              </a:rPr>
              <a:t>     </a:t>
            </a:r>
            <a:r>
              <a:rPr b="1">
                <a:solidFill>
                  <a:schemeClr val="tx1"/>
                </a:solidFill>
                <a:latin typeface="Arial"/>
                <a:ea typeface="Arial"/>
                <a:cs typeface="Arial"/>
              </a:rPr>
              <a:t>ВКонтакте: </a:t>
            </a:r>
            <a:r>
              <a:rPr b="1" u="sng">
                <a:solidFill>
                  <a:schemeClr val="tx1"/>
                </a:solidFill>
                <a:latin typeface="Arial"/>
                <a:ea typeface="Arial"/>
                <a:cs typeface="Arial"/>
              </a:rPr>
              <a:t>https://vk.com/public1682170903</a:t>
            </a:r>
            <a:r>
              <a:rPr b="1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/>
          <p:cNvPicPr/>
          <p:nvPr/>
        </p:nvPicPr>
        <p:blipFill>
          <a:blip r:embed="rId2"/>
          <a:stretch/>
        </p:blipFill>
        <p:spPr>
          <a:xfrm>
            <a:off x="5940425" y="71438"/>
            <a:ext cx="3384550" cy="1690686"/>
          </a:xfrm>
          <a:prstGeom prst="rect">
            <a:avLst/>
          </a:prstGeom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693738" y="71438"/>
            <a:ext cx="3375025" cy="16906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algn="ctr"/>
            <a:endParaRPr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8" name="Shape 58"/>
          <p:cNvSpPr txBox="1"/>
          <p:nvPr/>
        </p:nvSpPr>
        <p:spPr>
          <a:xfrm>
            <a:off x="1443038" y="455613"/>
            <a:ext cx="2625725" cy="92233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algn="ctr"/>
            <a:r>
              <a:rPr b="1">
                <a:solidFill>
                  <a:srgbClr val="4F81BD">
                    <a:lumMod val="75000"/>
                  </a:srgbClr>
                </a:solidFill>
                <a:latin typeface="Calibri"/>
                <a:ea typeface="Calibri"/>
                <a:cs typeface="Calibri"/>
              </a:rPr>
              <a:t>Государственная </a:t>
            </a:r>
          </a:p>
          <a:p>
            <a:pPr algn="ctr"/>
            <a:r>
              <a:rPr b="1">
                <a:solidFill>
                  <a:srgbClr val="4F81BD">
                    <a:lumMod val="75000"/>
                  </a:srgbClr>
                </a:solidFill>
                <a:latin typeface="Calibri"/>
                <a:ea typeface="Calibri"/>
                <a:cs typeface="Calibri"/>
              </a:rPr>
              <a:t>жилищная инспекция Самарской области</a:t>
            </a:r>
          </a:p>
        </p:txBody>
      </p:sp>
      <p:pic>
        <p:nvPicPr>
          <p:cNvPr id="60" name="Shape 60"/>
          <p:cNvPicPr/>
          <p:nvPr/>
        </p:nvPicPr>
        <p:blipFill>
          <a:blip r:embed="rId3"/>
          <a:stretch/>
        </p:blipFill>
        <p:spPr>
          <a:xfrm>
            <a:off x="755650" y="106363"/>
            <a:ext cx="720725" cy="904875"/>
          </a:xfrm>
          <a:prstGeom prst="rect">
            <a:avLst/>
          </a:prstGeom>
          <a:ln>
            <a:noFill/>
          </a:ln>
        </p:spPr>
      </p:pic>
      <p:sp>
        <p:nvSpPr>
          <p:cNvPr id="61" name="Shape 61"/>
          <p:cNvSpPr/>
          <p:nvPr/>
        </p:nvSpPr>
        <p:spPr>
          <a:xfrm>
            <a:off x="5940425" y="71438"/>
            <a:ext cx="3395662" cy="16906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algn="ctr"/>
            <a:endParaRPr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Shape 62"/>
          <p:cNvSpPr txBox="1"/>
          <p:nvPr/>
        </p:nvSpPr>
        <p:spPr>
          <a:xfrm>
            <a:off x="8270448" y="5687933"/>
            <a:ext cx="2743199" cy="369332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algn="l"/>
            <a:r>
              <a:rPr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Слайд 2</a:t>
            </a:r>
          </a:p>
        </p:txBody>
      </p:sp>
      <p:pic>
        <p:nvPicPr>
          <p:cNvPr id="64" name="Shape 64"/>
          <p:cNvPicPr/>
          <p:nvPr/>
        </p:nvPicPr>
        <p:blipFill>
          <a:blip r:embed="rId4"/>
          <a:stretch/>
        </p:blipFill>
        <p:spPr>
          <a:xfrm>
            <a:off x="759222" y="1984345"/>
            <a:ext cx="8576866" cy="40463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/>
          <p:cNvPicPr/>
          <p:nvPr/>
        </p:nvPicPr>
        <p:blipFill>
          <a:blip r:embed="rId2"/>
          <a:stretch/>
        </p:blipFill>
        <p:spPr>
          <a:xfrm>
            <a:off x="5940425" y="71438"/>
            <a:ext cx="3384550" cy="1690686"/>
          </a:xfrm>
          <a:prstGeom prst="rect">
            <a:avLst/>
          </a:prstGeom>
          <a:ln>
            <a:noFill/>
          </a:ln>
        </p:spPr>
      </p:pic>
      <p:sp>
        <p:nvSpPr>
          <p:cNvPr id="68" name="Shape 68"/>
          <p:cNvSpPr/>
          <p:nvPr/>
        </p:nvSpPr>
        <p:spPr>
          <a:xfrm>
            <a:off x="693738" y="71438"/>
            <a:ext cx="3375025" cy="16906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algn="ctr"/>
            <a:endParaRPr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Shape 69"/>
          <p:cNvSpPr txBox="1"/>
          <p:nvPr/>
        </p:nvSpPr>
        <p:spPr>
          <a:xfrm>
            <a:off x="1443038" y="455613"/>
            <a:ext cx="2625725" cy="92233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algn="ctr"/>
            <a:r>
              <a:rPr b="1">
                <a:solidFill>
                  <a:srgbClr val="4F81BD">
                    <a:lumMod val="75000"/>
                  </a:srgbClr>
                </a:solidFill>
                <a:latin typeface="Calibri"/>
                <a:ea typeface="Calibri"/>
                <a:cs typeface="Calibri"/>
              </a:rPr>
              <a:t>Государственная </a:t>
            </a:r>
          </a:p>
          <a:p>
            <a:pPr algn="ctr"/>
            <a:r>
              <a:rPr b="1">
                <a:solidFill>
                  <a:srgbClr val="4F81BD">
                    <a:lumMod val="75000"/>
                  </a:srgbClr>
                </a:solidFill>
                <a:latin typeface="Calibri"/>
                <a:ea typeface="Calibri"/>
                <a:cs typeface="Calibri"/>
              </a:rPr>
              <a:t>жилищная инспекция Самарской области</a:t>
            </a:r>
          </a:p>
        </p:txBody>
      </p:sp>
      <p:pic>
        <p:nvPicPr>
          <p:cNvPr id="71" name="Shape 71"/>
          <p:cNvPicPr/>
          <p:nvPr/>
        </p:nvPicPr>
        <p:blipFill>
          <a:blip r:embed="rId3"/>
          <a:stretch/>
        </p:blipFill>
        <p:spPr>
          <a:xfrm>
            <a:off x="755650" y="106363"/>
            <a:ext cx="720725" cy="904875"/>
          </a:xfrm>
          <a:prstGeom prst="rect">
            <a:avLst/>
          </a:prstGeom>
          <a:ln>
            <a:noFill/>
          </a:ln>
        </p:spPr>
      </p:pic>
      <p:sp>
        <p:nvSpPr>
          <p:cNvPr id="72" name="Shape 72"/>
          <p:cNvSpPr/>
          <p:nvPr/>
        </p:nvSpPr>
        <p:spPr>
          <a:xfrm>
            <a:off x="5940425" y="71438"/>
            <a:ext cx="3395662" cy="16906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algn="ctr"/>
            <a:endParaRPr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3" name="Shape 73"/>
          <p:cNvSpPr txBox="1"/>
          <p:nvPr/>
        </p:nvSpPr>
        <p:spPr>
          <a:xfrm>
            <a:off x="8270448" y="5687933"/>
            <a:ext cx="2743199" cy="369332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algn="l"/>
            <a:r>
              <a:rPr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Слайд 2</a:t>
            </a:r>
          </a:p>
        </p:txBody>
      </p:sp>
      <p:pic>
        <p:nvPicPr>
          <p:cNvPr id="75" name="Shape 75"/>
          <p:cNvPicPr/>
          <p:nvPr/>
        </p:nvPicPr>
        <p:blipFill>
          <a:blip r:embed="rId4"/>
          <a:stretch/>
        </p:blipFill>
        <p:spPr>
          <a:xfrm>
            <a:off x="755650" y="1797050"/>
            <a:ext cx="8569326" cy="42640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/>
          <p:nvPr/>
        </p:nvPicPr>
        <p:blipFill>
          <a:blip r:embed="rId2"/>
          <a:stretch/>
        </p:blipFill>
        <p:spPr>
          <a:xfrm>
            <a:off x="5940425" y="71438"/>
            <a:ext cx="3384550" cy="1690686"/>
          </a:xfrm>
          <a:prstGeom prst="rect">
            <a:avLst/>
          </a:prstGeom>
          <a:ln>
            <a:noFill/>
          </a:ln>
        </p:spPr>
      </p:pic>
      <p:sp>
        <p:nvSpPr>
          <p:cNvPr id="79" name="Shape 79"/>
          <p:cNvSpPr/>
          <p:nvPr/>
        </p:nvSpPr>
        <p:spPr>
          <a:xfrm>
            <a:off x="693738" y="71438"/>
            <a:ext cx="3375025" cy="16906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1443038" y="455613"/>
            <a:ext cx="2625725" cy="92233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algn="ctr"/>
            <a:r>
              <a:rPr b="1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Государственная </a:t>
            </a:r>
          </a:p>
          <a:p>
            <a:pPr algn="ctr"/>
            <a:r>
              <a:rPr b="1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жилищная инспекция Самарской области</a:t>
            </a:r>
          </a:p>
        </p:txBody>
      </p:sp>
      <p:pic>
        <p:nvPicPr>
          <p:cNvPr id="82" name="Shape 82"/>
          <p:cNvPicPr/>
          <p:nvPr/>
        </p:nvPicPr>
        <p:blipFill>
          <a:blip r:embed="rId3"/>
          <a:stretch/>
        </p:blipFill>
        <p:spPr>
          <a:xfrm>
            <a:off x="755650" y="106363"/>
            <a:ext cx="720725" cy="904875"/>
          </a:xfrm>
          <a:prstGeom prst="rect">
            <a:avLst/>
          </a:prstGeom>
          <a:ln>
            <a:noFill/>
          </a:ln>
        </p:spPr>
      </p:pic>
      <p:sp>
        <p:nvSpPr>
          <p:cNvPr id="83" name="Shape 83"/>
          <p:cNvSpPr/>
          <p:nvPr/>
        </p:nvSpPr>
        <p:spPr>
          <a:xfrm>
            <a:off x="5940425" y="71438"/>
            <a:ext cx="3395662" cy="16906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5" name="Shape 85"/>
          <p:cNvPicPr/>
          <p:nvPr/>
        </p:nvPicPr>
        <p:blipFill>
          <a:blip r:embed="rId4"/>
          <a:stretch/>
        </p:blipFill>
        <p:spPr>
          <a:xfrm>
            <a:off x="755651" y="3730669"/>
            <a:ext cx="5991900" cy="1619936"/>
          </a:xfrm>
          <a:prstGeom prst="rect">
            <a:avLst/>
          </a:prstGeom>
        </p:spPr>
      </p:pic>
      <p:pic>
        <p:nvPicPr>
          <p:cNvPr id="87" name="Shape 87"/>
          <p:cNvPicPr/>
          <p:nvPr/>
        </p:nvPicPr>
        <p:blipFill>
          <a:blip r:embed="rId5"/>
          <a:stretch/>
        </p:blipFill>
        <p:spPr>
          <a:xfrm>
            <a:off x="6915459" y="2112447"/>
            <a:ext cx="2409515" cy="3222110"/>
          </a:xfrm>
          <a:prstGeom prst="rect">
            <a:avLst/>
          </a:prstGeom>
        </p:spPr>
      </p:pic>
      <p:sp>
        <p:nvSpPr>
          <p:cNvPr id="88" name="Shape 88"/>
          <p:cNvSpPr txBox="1"/>
          <p:nvPr/>
        </p:nvSpPr>
        <p:spPr>
          <a:xfrm>
            <a:off x="895756" y="2099453"/>
            <a:ext cx="585179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457200" algn="just"/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Для входа в личный кабинет требуется авторизация в ЕСИА. Откройте главную страницу официального сайта ГИС ЖКХ (http://dom.gosuslugi.ru/) и нажмите на кнопку «Войти». 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4943600" y="5687933"/>
            <a:ext cx="439248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Отображается страница для входа в ЕСИА.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/>
          <p:nvPr/>
        </p:nvPicPr>
        <p:blipFill>
          <a:blip r:embed="rId2"/>
          <a:stretch/>
        </p:blipFill>
        <p:spPr>
          <a:xfrm>
            <a:off x="5940425" y="71438"/>
            <a:ext cx="3384550" cy="1690686"/>
          </a:xfrm>
          <a:prstGeom prst="rect">
            <a:avLst/>
          </a:prstGeom>
          <a:ln>
            <a:noFill/>
          </a:ln>
        </p:spPr>
      </p:pic>
      <p:sp>
        <p:nvSpPr>
          <p:cNvPr id="93" name="Shape 93"/>
          <p:cNvSpPr/>
          <p:nvPr/>
        </p:nvSpPr>
        <p:spPr>
          <a:xfrm>
            <a:off x="693738" y="71438"/>
            <a:ext cx="3375025" cy="16906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algn="ctr"/>
            <a:endParaRPr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1443038" y="455613"/>
            <a:ext cx="2625725" cy="92233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algn="ctr"/>
            <a:r>
              <a:rPr b="1">
                <a:solidFill>
                  <a:srgbClr val="4F81BD">
                    <a:lumMod val="75000"/>
                  </a:srgbClr>
                </a:solidFill>
                <a:latin typeface="Calibri"/>
                <a:ea typeface="Calibri"/>
                <a:cs typeface="Calibri"/>
              </a:rPr>
              <a:t>Государственная </a:t>
            </a:r>
          </a:p>
          <a:p>
            <a:pPr algn="ctr"/>
            <a:r>
              <a:rPr b="1">
                <a:solidFill>
                  <a:srgbClr val="4F81BD">
                    <a:lumMod val="75000"/>
                  </a:srgbClr>
                </a:solidFill>
                <a:latin typeface="Calibri"/>
                <a:ea typeface="Calibri"/>
                <a:cs typeface="Calibri"/>
              </a:rPr>
              <a:t>жилищная инспекция Самарской области</a:t>
            </a:r>
          </a:p>
        </p:txBody>
      </p:sp>
      <p:pic>
        <p:nvPicPr>
          <p:cNvPr id="96" name="Shape 96"/>
          <p:cNvPicPr/>
          <p:nvPr/>
        </p:nvPicPr>
        <p:blipFill>
          <a:blip r:embed="rId3"/>
          <a:stretch/>
        </p:blipFill>
        <p:spPr>
          <a:xfrm>
            <a:off x="755650" y="106363"/>
            <a:ext cx="720725" cy="904875"/>
          </a:xfrm>
          <a:prstGeom prst="rect">
            <a:avLst/>
          </a:prstGeom>
          <a:ln>
            <a:noFill/>
          </a:ln>
        </p:spPr>
      </p:pic>
      <p:sp>
        <p:nvSpPr>
          <p:cNvPr id="97" name="Shape 97"/>
          <p:cNvSpPr/>
          <p:nvPr/>
        </p:nvSpPr>
        <p:spPr>
          <a:xfrm>
            <a:off x="5940425" y="71438"/>
            <a:ext cx="3395662" cy="16906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algn="ctr"/>
            <a:endParaRPr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8270448" y="5687933"/>
            <a:ext cx="2743199" cy="369332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algn="l"/>
            <a:r>
              <a:rPr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Слайд 2</a:t>
            </a:r>
          </a:p>
        </p:txBody>
      </p:sp>
      <p:sp>
        <p:nvSpPr>
          <p:cNvPr id="99" name="Shape 99"/>
          <p:cNvSpPr/>
          <p:nvPr/>
        </p:nvSpPr>
        <p:spPr>
          <a:xfrm>
            <a:off x="1681716" y="1818602"/>
            <a:ext cx="6588732" cy="40011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Функциональные возможности ГИС ЖКХ для граждан</a:t>
            </a:r>
          </a:p>
        </p:txBody>
      </p:sp>
      <p:pic>
        <p:nvPicPr>
          <p:cNvPr id="101" name="Shape 101"/>
          <p:cNvPicPr/>
          <p:nvPr/>
        </p:nvPicPr>
        <p:blipFill>
          <a:blip r:embed="rId4"/>
          <a:stretch/>
        </p:blipFill>
        <p:spPr>
          <a:xfrm>
            <a:off x="755650" y="2294239"/>
            <a:ext cx="8640985" cy="407957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/>
          <p:nvPr/>
        </p:nvPicPr>
        <p:blipFill>
          <a:blip r:embed="rId2"/>
          <a:stretch/>
        </p:blipFill>
        <p:spPr>
          <a:xfrm>
            <a:off x="5940425" y="71438"/>
            <a:ext cx="3384550" cy="1690686"/>
          </a:xfrm>
          <a:prstGeom prst="rect">
            <a:avLst/>
          </a:prstGeom>
          <a:ln>
            <a:noFill/>
          </a:ln>
        </p:spPr>
      </p:pic>
      <p:sp>
        <p:nvSpPr>
          <p:cNvPr id="105" name="Shape 105"/>
          <p:cNvSpPr/>
          <p:nvPr/>
        </p:nvSpPr>
        <p:spPr>
          <a:xfrm>
            <a:off x="693738" y="71438"/>
            <a:ext cx="3375025" cy="16906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algn="ctr"/>
            <a:endParaRPr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1443038" y="455613"/>
            <a:ext cx="2625725" cy="92233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algn="ctr"/>
            <a:r>
              <a:rPr b="1">
                <a:solidFill>
                  <a:srgbClr val="4F81BD">
                    <a:lumMod val="75000"/>
                  </a:srgbClr>
                </a:solidFill>
                <a:latin typeface="Calibri"/>
                <a:ea typeface="Calibri"/>
                <a:cs typeface="Calibri"/>
              </a:rPr>
              <a:t>Государственная </a:t>
            </a:r>
          </a:p>
          <a:p>
            <a:pPr algn="ctr"/>
            <a:r>
              <a:rPr b="1">
                <a:solidFill>
                  <a:srgbClr val="4F81BD">
                    <a:lumMod val="75000"/>
                  </a:srgbClr>
                </a:solidFill>
                <a:latin typeface="Calibri"/>
                <a:ea typeface="Calibri"/>
                <a:cs typeface="Calibri"/>
              </a:rPr>
              <a:t>жилищная инспекция Самарской области</a:t>
            </a:r>
          </a:p>
        </p:txBody>
      </p:sp>
      <p:pic>
        <p:nvPicPr>
          <p:cNvPr id="108" name="Shape 108"/>
          <p:cNvPicPr/>
          <p:nvPr/>
        </p:nvPicPr>
        <p:blipFill>
          <a:blip r:embed="rId3"/>
          <a:stretch/>
        </p:blipFill>
        <p:spPr>
          <a:xfrm>
            <a:off x="755650" y="106363"/>
            <a:ext cx="720725" cy="904875"/>
          </a:xfrm>
          <a:prstGeom prst="rect">
            <a:avLst/>
          </a:prstGeom>
          <a:ln>
            <a:noFill/>
          </a:ln>
        </p:spPr>
      </p:pic>
      <p:sp>
        <p:nvSpPr>
          <p:cNvPr id="109" name="Shape 109"/>
          <p:cNvSpPr/>
          <p:nvPr/>
        </p:nvSpPr>
        <p:spPr>
          <a:xfrm>
            <a:off x="5940425" y="71438"/>
            <a:ext cx="3395662" cy="16906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algn="ctr"/>
            <a:endParaRPr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766763" y="2303983"/>
            <a:ext cx="8569325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sz="24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С 24.07.2021 года обеспечена возможность проведения первого ОСС в форме заочного голосования через ГИС ЖКХ.</a:t>
            </a:r>
          </a:p>
          <a:p>
            <a:pPr algn="l"/>
            <a:endParaRPr sz="24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sz="24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Запись вебинара размещена на портале ГИС ЖКХ: </a:t>
            </a:r>
            <a:r>
              <a:rPr sz="3600" b="1" u="sng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dom.gosuslugi.ru </a:t>
            </a:r>
          </a:p>
          <a:p>
            <a:pPr algn="ctr"/>
            <a:r>
              <a:rPr sz="24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в разделе «Обучающие материалы», «Видео ГИС ЖКХ»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755650" y="1852613"/>
            <a:ext cx="8569325" cy="36988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defPPr/>
            <a:lvl1pPr lvl="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marL="742950" lvl="1" indent="-28575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marL="1143000" lvl="2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marL="1600200" lvl="3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marL="2057400" lvl="4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marL="2514600" lvl="5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marL="2971800" lvl="6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marL="3429000" lvl="7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marL="3886200" lvl="8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Участие в общем собрании собственников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8806991" y="6100763"/>
            <a:ext cx="958916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t">
            <a:spAutoFit/>
          </a:bodyPr>
          <a:lstStyle>
            <a:defPPr/>
            <a:lvl1pPr lvl="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marL="742950" lvl="1" indent="-28575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marL="1143000" lvl="2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marL="1600200" lvl="3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marL="2057400" lvl="4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marL="2514600" lvl="5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marL="2971800" lvl="6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marL="3429000" lvl="7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marL="3886200" lvl="8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>
                <a:latin typeface="Calibri"/>
                <a:ea typeface="Calibri"/>
                <a:cs typeface="Calibri"/>
              </a:rPr>
              <a:t>Слайд 6</a:t>
            </a:r>
          </a:p>
        </p:txBody>
      </p:sp>
      <p:pic>
        <p:nvPicPr>
          <p:cNvPr id="115" name="Shape 115"/>
          <p:cNvPicPr/>
          <p:nvPr/>
        </p:nvPicPr>
        <p:blipFill>
          <a:blip r:embed="rId2"/>
          <a:stretch/>
        </p:blipFill>
        <p:spPr>
          <a:xfrm>
            <a:off x="5940425" y="71438"/>
            <a:ext cx="3384550" cy="1690686"/>
          </a:xfrm>
          <a:prstGeom prst="rect">
            <a:avLst/>
          </a:prstGeom>
          <a:ln>
            <a:noFill/>
          </a:ln>
        </p:spPr>
      </p:pic>
      <p:sp>
        <p:nvSpPr>
          <p:cNvPr id="116" name="Shape 116"/>
          <p:cNvSpPr/>
          <p:nvPr/>
        </p:nvSpPr>
        <p:spPr>
          <a:xfrm>
            <a:off x="693738" y="71438"/>
            <a:ext cx="3375025" cy="16906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1443038" y="455613"/>
            <a:ext cx="2625725" cy="92233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algn="ctr"/>
            <a:r>
              <a:rPr b="1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Государственная </a:t>
            </a:r>
          </a:p>
          <a:p>
            <a:pPr algn="ctr"/>
            <a:r>
              <a:rPr b="1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жилищная инспекция Самарской области</a:t>
            </a:r>
          </a:p>
        </p:txBody>
      </p:sp>
      <p:pic>
        <p:nvPicPr>
          <p:cNvPr id="119" name="Shape 119"/>
          <p:cNvPicPr/>
          <p:nvPr/>
        </p:nvPicPr>
        <p:blipFill>
          <a:blip r:embed="rId3"/>
          <a:stretch/>
        </p:blipFill>
        <p:spPr>
          <a:xfrm>
            <a:off x="755650" y="106363"/>
            <a:ext cx="720725" cy="904875"/>
          </a:xfrm>
          <a:prstGeom prst="rect">
            <a:avLst/>
          </a:prstGeom>
          <a:ln>
            <a:noFill/>
          </a:ln>
        </p:spPr>
      </p:pic>
      <p:pic>
        <p:nvPicPr>
          <p:cNvPr id="121" name="Shape 121"/>
          <p:cNvPicPr/>
          <p:nvPr/>
        </p:nvPicPr>
        <p:blipFill>
          <a:blip r:embed="rId4"/>
          <a:stretch/>
        </p:blipFill>
        <p:spPr>
          <a:xfrm>
            <a:off x="899691" y="2447998"/>
            <a:ext cx="2682874" cy="3114674"/>
          </a:xfrm>
          <a:prstGeom prst="rect">
            <a:avLst/>
          </a:prstGeom>
          <a:ln>
            <a:noFill/>
          </a:ln>
        </p:spPr>
      </p:pic>
      <p:pic>
        <p:nvPicPr>
          <p:cNvPr id="123" name="Shape 123"/>
          <p:cNvPicPr/>
          <p:nvPr/>
        </p:nvPicPr>
        <p:blipFill>
          <a:blip r:embed="rId5"/>
          <a:stretch/>
        </p:blipFill>
        <p:spPr>
          <a:xfrm>
            <a:off x="3656052" y="2990850"/>
            <a:ext cx="5632450" cy="2736850"/>
          </a:xfrm>
          <a:prstGeom prst="rect">
            <a:avLst/>
          </a:prstGeom>
          <a:ln>
            <a:noFill/>
          </a:ln>
        </p:spPr>
      </p:pic>
      <p:pic>
        <p:nvPicPr>
          <p:cNvPr id="125" name="Shape 125"/>
          <p:cNvPicPr/>
          <p:nvPr/>
        </p:nvPicPr>
        <p:blipFill>
          <a:blip r:embed="rId6"/>
          <a:stretch/>
        </p:blipFill>
        <p:spPr>
          <a:xfrm>
            <a:off x="3391686" y="2222500"/>
            <a:ext cx="5951119" cy="7683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693738" y="71438"/>
            <a:ext cx="3375025" cy="16906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9" name="Shape 129"/>
          <p:cNvPicPr/>
          <p:nvPr/>
        </p:nvPicPr>
        <p:blipFill>
          <a:blip r:embed="rId2"/>
          <a:stretch/>
        </p:blipFill>
        <p:spPr>
          <a:xfrm>
            <a:off x="755650" y="106363"/>
            <a:ext cx="720725" cy="904875"/>
          </a:xfrm>
          <a:prstGeom prst="rect">
            <a:avLst/>
          </a:prstGeom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1443038" y="455613"/>
            <a:ext cx="2625725" cy="92233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algn="ctr"/>
            <a:r>
              <a:rPr b="1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Государственная </a:t>
            </a:r>
          </a:p>
          <a:p>
            <a:pPr algn="ctr"/>
            <a:r>
              <a:rPr b="1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жилищная инспекция Самарской области</a:t>
            </a:r>
          </a:p>
        </p:txBody>
      </p:sp>
      <p:pic>
        <p:nvPicPr>
          <p:cNvPr id="132" name="Shape 132"/>
          <p:cNvPicPr/>
          <p:nvPr/>
        </p:nvPicPr>
        <p:blipFill>
          <a:blip r:embed="rId3"/>
          <a:stretch/>
        </p:blipFill>
        <p:spPr>
          <a:xfrm>
            <a:off x="5940425" y="71438"/>
            <a:ext cx="3384550" cy="1690686"/>
          </a:xfrm>
          <a:prstGeom prst="rect">
            <a:avLst/>
          </a:prstGeom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1900506" y="1958751"/>
            <a:ext cx="7652423" cy="369332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algn="l"/>
            <a:r>
              <a:rPr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Основные преимущества собрания собственников в ГИС ЖКХ</a:t>
            </a:r>
          </a:p>
        </p:txBody>
      </p:sp>
      <p:pic>
        <p:nvPicPr>
          <p:cNvPr id="135" name="Shape 135"/>
          <p:cNvPicPr/>
          <p:nvPr/>
        </p:nvPicPr>
        <p:blipFill>
          <a:blip r:embed="rId4"/>
          <a:stretch/>
        </p:blipFill>
        <p:spPr>
          <a:xfrm>
            <a:off x="27905" y="2372817"/>
            <a:ext cx="9720263" cy="33583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/>
          <p:nvPr/>
        </p:nvPicPr>
        <p:blipFill>
          <a:blip r:embed="rId2"/>
          <a:stretch/>
        </p:blipFill>
        <p:spPr>
          <a:xfrm>
            <a:off x="5940425" y="71438"/>
            <a:ext cx="3384550" cy="1690686"/>
          </a:xfrm>
          <a:prstGeom prst="rect">
            <a:avLst/>
          </a:prstGeom>
          <a:ln>
            <a:noFill/>
          </a:ln>
        </p:spPr>
      </p:pic>
      <p:sp>
        <p:nvSpPr>
          <p:cNvPr id="139" name="Shape 139"/>
          <p:cNvSpPr/>
          <p:nvPr/>
        </p:nvSpPr>
        <p:spPr>
          <a:xfrm>
            <a:off x="693738" y="71438"/>
            <a:ext cx="3375025" cy="16906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algn="ctr"/>
            <a:endParaRPr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1443038" y="455613"/>
            <a:ext cx="2625725" cy="92233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algn="ctr"/>
            <a:r>
              <a:rPr b="1">
                <a:solidFill>
                  <a:srgbClr val="4F81BD">
                    <a:lumMod val="75000"/>
                  </a:srgbClr>
                </a:solidFill>
                <a:latin typeface="Calibri"/>
                <a:ea typeface="Calibri"/>
                <a:cs typeface="Calibri"/>
              </a:rPr>
              <a:t>Государственная </a:t>
            </a:r>
          </a:p>
          <a:p>
            <a:pPr algn="ctr"/>
            <a:r>
              <a:rPr b="1">
                <a:solidFill>
                  <a:srgbClr val="4F81BD">
                    <a:lumMod val="75000"/>
                  </a:srgbClr>
                </a:solidFill>
                <a:latin typeface="Calibri"/>
                <a:ea typeface="Calibri"/>
                <a:cs typeface="Calibri"/>
              </a:rPr>
              <a:t>жилищная инспекция Самарской области</a:t>
            </a:r>
          </a:p>
        </p:txBody>
      </p:sp>
      <p:pic>
        <p:nvPicPr>
          <p:cNvPr id="142" name="Shape 142"/>
          <p:cNvPicPr/>
          <p:nvPr/>
        </p:nvPicPr>
        <p:blipFill>
          <a:blip r:embed="rId3"/>
          <a:stretch/>
        </p:blipFill>
        <p:spPr>
          <a:xfrm>
            <a:off x="755650" y="106363"/>
            <a:ext cx="720725" cy="904875"/>
          </a:xfrm>
          <a:prstGeom prst="rect">
            <a:avLst/>
          </a:prstGeom>
          <a:ln>
            <a:noFill/>
          </a:ln>
        </p:spPr>
      </p:pic>
      <p:sp>
        <p:nvSpPr>
          <p:cNvPr id="143" name="Shape 143"/>
          <p:cNvSpPr/>
          <p:nvPr/>
        </p:nvSpPr>
        <p:spPr>
          <a:xfrm>
            <a:off x="5940425" y="71438"/>
            <a:ext cx="3395662" cy="16906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algn="ctr"/>
            <a:endParaRPr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5" name="Shape 145"/>
          <p:cNvPicPr/>
          <p:nvPr/>
        </p:nvPicPr>
        <p:blipFill>
          <a:blip r:embed="rId4"/>
          <a:stretch/>
        </p:blipFill>
        <p:spPr>
          <a:xfrm>
            <a:off x="1979811" y="1799927"/>
            <a:ext cx="5832648" cy="43155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yt-cool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0</TotalTime>
  <Words>212</Words>
  <Application>Microsoft Office PowerPoint</Application>
  <DocSecurity>0</DocSecurity>
  <PresentationFormat>Произвольный</PresentationFormat>
  <Paragraphs>49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Albany</vt:lpstr>
      <vt:lpstr>Arial</vt:lpstr>
      <vt:lpstr>Calibri</vt:lpstr>
      <vt:lpstr>Thorndale</vt:lpstr>
      <vt:lpstr>Times New Roman</vt:lpstr>
      <vt:lpstr>lyt-cool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Селиверстова</dc:creator>
  <cp:lastModifiedBy>Селиверстова</cp:lastModifiedBy>
  <cp:revision>1</cp:revision>
  <dcterms:modified xsi:type="dcterms:W3CDTF">2022-10-19T04:07:36Z</dcterms:modified>
</cp:coreProperties>
</file>